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74" r:id="rId4"/>
    <p:sldId id="275" r:id="rId5"/>
    <p:sldId id="279" r:id="rId6"/>
    <p:sldId id="271" r:id="rId7"/>
    <p:sldId id="272" r:id="rId8"/>
    <p:sldId id="280" r:id="rId9"/>
    <p:sldId id="281" r:id="rId10"/>
    <p:sldId id="282" r:id="rId11"/>
    <p:sldId id="259" r:id="rId12"/>
    <p:sldId id="283" r:id="rId13"/>
    <p:sldId id="277" r:id="rId14"/>
    <p:sldId id="278" r:id="rId15"/>
    <p:sldId id="276" r:id="rId16"/>
    <p:sldId id="257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1212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86800" y="6400800"/>
            <a:ext cx="685800" cy="396240"/>
          </a:xfr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0" y="21336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4" name="Picture 3" descr="AR_WA_partne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5400" y="3810000"/>
            <a:ext cx="6781800" cy="2471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60960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47C198E2-3EBB-4273-84A1-D23D84FB351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0"/>
            <a:ext cx="9144000" cy="1354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Group name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Name of the members</a:t>
            </a:r>
          </a:p>
          <a:p>
            <a:endParaRPr lang="en-US" dirty="0"/>
          </a:p>
          <a:p>
            <a:r>
              <a:rPr lang="en-US" dirty="0" smtClean="0"/>
              <a:t>West Africa Review &amp; Planning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could we partner with around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47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2 (hypothesis 1)</a:t>
            </a:r>
            <a:endParaRPr lang="en-US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1637670265"/>
              </p:ext>
            </p:extLst>
          </p:nvPr>
        </p:nvGraphicFramePr>
        <p:xfrm>
          <a:off x="457200" y="2438400"/>
          <a:ext cx="8153399" cy="3977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year 2 (hypothesis 2)</a:t>
            </a:r>
            <a:endParaRPr lang="en-US" dirty="0"/>
          </a:p>
        </p:txBody>
      </p:sp>
      <p:graphicFrame>
        <p:nvGraphicFramePr>
          <p:cNvPr id="5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222673172"/>
              </p:ext>
            </p:extLst>
          </p:nvPr>
        </p:nvGraphicFramePr>
        <p:xfrm>
          <a:off x="457200" y="2438400"/>
          <a:ext cx="8153399" cy="3977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52800"/>
                <a:gridCol w="1676400"/>
                <a:gridCol w="1676400"/>
                <a:gridCol w="14477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Milestone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(by when?)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3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Milestones &amp; possible activities year </a:t>
            </a:r>
            <a:r>
              <a:rPr lang="en-US" sz="4000" dirty="0" smtClean="0"/>
              <a:t>4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Milestones &amp; possible activities year 5</a:t>
            </a:r>
            <a:endParaRPr lang="en-US" sz="4000" dirty="0"/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4294967295"/>
            <p:extLst>
              <p:ext uri="{D42A27DB-BD31-4B8C-83A1-F6EECF244321}">
                <p14:modId xmlns:p14="http://schemas.microsoft.com/office/powerpoint/2010/main" val="2867596710"/>
              </p:ext>
            </p:extLst>
          </p:nvPr>
        </p:nvGraphicFramePr>
        <p:xfrm>
          <a:off x="457200" y="2438400"/>
          <a:ext cx="76962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Who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C821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7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Double-check current plans </a:t>
            </a:r>
            <a:r>
              <a:rPr lang="en-US" dirty="0"/>
              <a:t>with the </a:t>
            </a:r>
            <a:r>
              <a:rPr lang="en-US" dirty="0" smtClean="0"/>
              <a:t>whole team</a:t>
            </a:r>
          </a:p>
          <a:p>
            <a:r>
              <a:rPr lang="en-US" b="1" dirty="0"/>
              <a:t>Firm up research </a:t>
            </a:r>
            <a:r>
              <a:rPr lang="en-US" b="1" dirty="0" smtClean="0"/>
              <a:t>hypotheses</a:t>
            </a:r>
            <a:r>
              <a:rPr lang="en-US" dirty="0" smtClean="0"/>
              <a:t> </a:t>
            </a:r>
          </a:p>
          <a:p>
            <a:r>
              <a:rPr lang="en-US" dirty="0"/>
              <a:t>A</a:t>
            </a:r>
            <a:r>
              <a:rPr lang="en-US" dirty="0" smtClean="0"/>
              <a:t>gree </a:t>
            </a:r>
            <a:r>
              <a:rPr lang="en-US" dirty="0"/>
              <a:t>on some </a:t>
            </a:r>
            <a:r>
              <a:rPr lang="en-US" b="1" dirty="0"/>
              <a:t>key elements of the design </a:t>
            </a:r>
            <a:r>
              <a:rPr lang="en-US" dirty="0" smtClean="0"/>
              <a:t>(e.g</a:t>
            </a:r>
            <a:r>
              <a:rPr lang="en-US" dirty="0"/>
              <a:t>. </a:t>
            </a:r>
            <a:r>
              <a:rPr lang="en-US" dirty="0" smtClean="0"/>
              <a:t>RCT) to test hypotheses</a:t>
            </a:r>
          </a:p>
          <a:p>
            <a:r>
              <a:rPr lang="en-US" b="1" dirty="0"/>
              <a:t>Who should be part </a:t>
            </a:r>
            <a:r>
              <a:rPr lang="en-US" dirty="0"/>
              <a:t>of the research teams</a:t>
            </a:r>
            <a:r>
              <a:rPr lang="en-US" dirty="0" smtClean="0"/>
              <a:t>?</a:t>
            </a:r>
          </a:p>
          <a:p>
            <a:r>
              <a:rPr lang="en-US" dirty="0" smtClean="0"/>
              <a:t>Send a team member to UER and UWR (Augustine, Bonny?)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Mali group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507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/>
              <a:t>Looking at what you developed yesterday, formulate </a:t>
            </a:r>
            <a:r>
              <a:rPr lang="en-US" sz="2400" dirty="0" smtClean="0"/>
              <a:t>(max) </a:t>
            </a:r>
            <a:r>
              <a:rPr lang="en-US" sz="2400" b="1" dirty="0"/>
              <a:t>2 research  hypotheses</a:t>
            </a:r>
            <a:r>
              <a:rPr lang="en-US" sz="2400" dirty="0"/>
              <a:t> that will help develop the (crop-soil-livestock-market-nutrition</a:t>
            </a:r>
            <a:r>
              <a:rPr lang="en-US" sz="2400" dirty="0" smtClean="0"/>
              <a:t>) concept note </a:t>
            </a:r>
            <a:r>
              <a:rPr lang="en-US" sz="2400" dirty="0"/>
              <a:t>which </a:t>
            </a:r>
            <a:r>
              <a:rPr lang="en-US" sz="2400" dirty="0" smtClean="0"/>
              <a:t>help answer </a:t>
            </a:r>
            <a:r>
              <a:rPr lang="en-US" sz="2400" dirty="0"/>
              <a:t>the </a:t>
            </a:r>
            <a:r>
              <a:rPr lang="en-US" sz="2400" dirty="0" smtClean="0"/>
              <a:t>AR research design hypotheses?</a:t>
            </a:r>
          </a:p>
          <a:p>
            <a:r>
              <a:rPr lang="en-US" sz="2400" b="1" dirty="0" smtClean="0"/>
              <a:t>Plan </a:t>
            </a:r>
            <a:r>
              <a:rPr lang="en-US" sz="2400" b="1" dirty="0"/>
              <a:t>activities </a:t>
            </a:r>
            <a:r>
              <a:rPr lang="en-US" sz="2400" b="1" dirty="0" smtClean="0"/>
              <a:t>for the </a:t>
            </a:r>
            <a:r>
              <a:rPr lang="en-US" sz="2400" b="1" dirty="0"/>
              <a:t>next years </a:t>
            </a:r>
            <a:r>
              <a:rPr lang="en-US" sz="2400" dirty="0" smtClean="0"/>
              <a:t>that </a:t>
            </a:r>
            <a:r>
              <a:rPr lang="en-US" sz="2400" dirty="0"/>
              <a:t>help answer these research hypotheses (i.e. research design, </a:t>
            </a:r>
            <a:r>
              <a:rPr lang="en-US" sz="2400" dirty="0" smtClean="0"/>
              <a:t>counterfactuals…) </a:t>
            </a:r>
            <a:r>
              <a:rPr lang="en-US" sz="2000" dirty="0" smtClean="0"/>
              <a:t>Be </a:t>
            </a:r>
            <a:r>
              <a:rPr lang="en-US" sz="2000" dirty="0"/>
              <a:t>more specific about year 2 activities</a:t>
            </a:r>
          </a:p>
          <a:p>
            <a:r>
              <a:rPr lang="en-US" sz="2400" b="1" dirty="0" smtClean="0"/>
              <a:t>Who </a:t>
            </a:r>
            <a:r>
              <a:rPr lang="en-US" sz="2400" b="1" dirty="0"/>
              <a:t>should be part </a:t>
            </a:r>
            <a:r>
              <a:rPr lang="en-US" sz="2400" dirty="0"/>
              <a:t>of the writing and of the research teams? </a:t>
            </a:r>
            <a:endParaRPr lang="en-US" sz="2400" dirty="0" smtClean="0"/>
          </a:p>
          <a:p>
            <a:r>
              <a:rPr lang="en-US" sz="2400" dirty="0" smtClean="0"/>
              <a:t>(If enough time) </a:t>
            </a:r>
            <a:r>
              <a:rPr lang="en-US" sz="2400" b="1" i="1" dirty="0" smtClean="0"/>
              <a:t>Who could we partner with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Ghana groups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289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/>
              <a:t>INTEGRATION:</a:t>
            </a:r>
            <a:r>
              <a:rPr lang="en-US" sz="2000" dirty="0"/>
              <a:t> Integrating technological components into SI systems confers more benefits to small holder farmers than single components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ADOPTION</a:t>
            </a:r>
            <a:r>
              <a:rPr lang="en-US" sz="2000" b="1" dirty="0"/>
              <a:t>:</a:t>
            </a:r>
            <a:r>
              <a:rPr lang="en-US" sz="2000" dirty="0"/>
              <a:t> Integrating technological components into SI systems stimulates adoption compared to single components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TRADE-OFF</a:t>
            </a:r>
            <a:r>
              <a:rPr lang="en-US" sz="2000" b="1" dirty="0"/>
              <a:t>:</a:t>
            </a:r>
            <a:r>
              <a:rPr lang="en-US" sz="2000" dirty="0"/>
              <a:t>  Offering interventions tailored to the context specific conditions lowers environmental damage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SEQUENCING</a:t>
            </a:r>
            <a:r>
              <a:rPr lang="en-US" sz="2000" b="1" dirty="0"/>
              <a:t>:</a:t>
            </a:r>
            <a:r>
              <a:rPr lang="en-US" sz="2000" dirty="0"/>
              <a:t>  Right sequencing of integration of component technologies provides  SI pathways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SCALABILITY</a:t>
            </a:r>
            <a:r>
              <a:rPr lang="en-US" sz="2000" dirty="0"/>
              <a:t>: Agricultural SI interventions  tailored to local context specific conditions are scalable to other settings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Africa RISING research design hypotheses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223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Relating to program hypotheses: </a:t>
            </a:r>
            <a:endParaRPr lang="en-US" dirty="0"/>
          </a:p>
          <a:p>
            <a:r>
              <a:rPr lang="en-US" dirty="0"/>
              <a:t>Activities (specify in table)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 smtClean="0"/>
              <a:t>Hypothesis 1: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932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Writing </a:t>
            </a:r>
            <a:r>
              <a:rPr lang="en-US" dirty="0" smtClean="0"/>
              <a:t>team? </a:t>
            </a:r>
          </a:p>
          <a:p>
            <a:pPr lvl="1"/>
            <a:r>
              <a:rPr lang="en-US" sz="2400" dirty="0" smtClean="0"/>
              <a:t>Specific </a:t>
            </a:r>
            <a:r>
              <a:rPr lang="en-US" sz="2400" dirty="0"/>
              <a:t>individuals?</a:t>
            </a:r>
            <a:endParaRPr lang="en-US" dirty="0"/>
          </a:p>
          <a:p>
            <a:r>
              <a:rPr lang="en-US" dirty="0"/>
              <a:t>Research team?</a:t>
            </a:r>
          </a:p>
          <a:p>
            <a:pPr lvl="1"/>
            <a:r>
              <a:rPr lang="en-US" sz="2400" dirty="0"/>
              <a:t>Generic functions required?</a:t>
            </a:r>
          </a:p>
          <a:p>
            <a:pPr lvl="1"/>
            <a:r>
              <a:rPr lang="en-US" sz="2400" dirty="0"/>
              <a:t>Specific institutions and individuals?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</a:t>
            </a:r>
            <a:r>
              <a:rPr lang="en-US" sz="4000" dirty="0" smtClean="0"/>
              <a:t>of </a:t>
            </a:r>
            <a:r>
              <a:rPr lang="en-US" sz="4000" dirty="0"/>
              <a:t>the research </a:t>
            </a:r>
            <a:r>
              <a:rPr lang="en-US" sz="4000" dirty="0" smtClean="0"/>
              <a:t>team for hypothesis 1?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386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Development partners</a:t>
            </a:r>
          </a:p>
          <a:p>
            <a:r>
              <a:rPr lang="en-US" dirty="0"/>
              <a:t>Other ‘knowledge’ partners</a:t>
            </a:r>
          </a:p>
          <a:p>
            <a:r>
              <a:rPr lang="en-US" dirty="0"/>
              <a:t>Specific institutions (and individuals)?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</a:t>
            </a:r>
            <a:r>
              <a:rPr lang="en-US" sz="4000" dirty="0" smtClean="0"/>
              <a:t>could we partner with around hypothesis 1?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067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Relating to program hypotheses: </a:t>
            </a:r>
          </a:p>
          <a:p>
            <a:r>
              <a:rPr lang="en-US" dirty="0" smtClean="0"/>
              <a:t>Activities (specify in table)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 smtClean="0"/>
              <a:t>Hypothesis 2: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8459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1" dirty="0"/>
              <a:t>Writing </a:t>
            </a:r>
            <a:r>
              <a:rPr lang="en-US" b="1" dirty="0" smtClean="0"/>
              <a:t>team?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smtClean="0"/>
              <a:t>Specific </a:t>
            </a:r>
            <a:r>
              <a:rPr lang="en-US" sz="2400" dirty="0"/>
              <a:t>individuals?</a:t>
            </a:r>
            <a:endParaRPr lang="en-US" dirty="0"/>
          </a:p>
          <a:p>
            <a:r>
              <a:rPr lang="en-US" b="1" dirty="0"/>
              <a:t>Research team?</a:t>
            </a:r>
          </a:p>
          <a:p>
            <a:pPr lvl="1"/>
            <a:r>
              <a:rPr lang="en-US" sz="2400" dirty="0"/>
              <a:t>Generic </a:t>
            </a:r>
            <a:r>
              <a:rPr lang="en-US" sz="2400" dirty="0" smtClean="0"/>
              <a:t>expertise required</a:t>
            </a:r>
            <a:r>
              <a:rPr lang="en-US" sz="2400" dirty="0"/>
              <a:t>?</a:t>
            </a:r>
          </a:p>
          <a:p>
            <a:pPr lvl="1"/>
            <a:r>
              <a:rPr lang="en-US" sz="2400" dirty="0"/>
              <a:t>Specific institutions and individuals?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4000" dirty="0"/>
              <a:t>Who should be part of the research team for hypothesis </a:t>
            </a:r>
            <a:r>
              <a:rPr lang="en-US" sz="4000" dirty="0" smtClean="0"/>
              <a:t>2?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313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WA (2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template_WA (2)</Template>
  <TotalTime>256</TotalTime>
  <Words>421</Words>
  <Application>Microsoft Office PowerPoint</Application>
  <PresentationFormat>On-screen Show (4:3)</PresentationFormat>
  <Paragraphs>72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Africa RISING presentations template_WA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Planning year 2 (hypothesis 1)</vt:lpstr>
      <vt:lpstr>Planning year 2 (hypothesis 2)</vt:lpstr>
      <vt:lpstr>Milestones &amp; possible activities year 3</vt:lpstr>
      <vt:lpstr>Milestones &amp; possible activities year 4</vt:lpstr>
      <vt:lpstr>Milestones &amp; possible activities year 5</vt:lpstr>
      <vt:lpstr>PowerPoint Presentation</vt:lpstr>
    </vt:vector>
  </TitlesOfParts>
  <Company>ILRI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LeBorgne, Ewen (ILRI)</dc:creator>
  <cp:lastModifiedBy>Abdou Fall</cp:lastModifiedBy>
  <cp:revision>11</cp:revision>
  <cp:lastPrinted>2011-10-06T11:45:23Z</cp:lastPrinted>
  <dcterms:created xsi:type="dcterms:W3CDTF">2012-10-24T14:16:01Z</dcterms:created>
  <dcterms:modified xsi:type="dcterms:W3CDTF">2012-10-25T12:08:07Z</dcterms:modified>
</cp:coreProperties>
</file>